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309" r:id="rId4"/>
    <p:sldId id="257" r:id="rId5"/>
    <p:sldId id="260" r:id="rId6"/>
    <p:sldId id="261" r:id="rId7"/>
    <p:sldId id="264" r:id="rId8"/>
    <p:sldId id="259" r:id="rId9"/>
    <p:sldId id="265" r:id="rId10"/>
    <p:sldId id="268" r:id="rId11"/>
    <p:sldId id="271" r:id="rId12"/>
    <p:sldId id="272" r:id="rId13"/>
    <p:sldId id="277" r:id="rId14"/>
    <p:sldId id="274" r:id="rId15"/>
    <p:sldId id="280" r:id="rId16"/>
    <p:sldId id="283" r:id="rId17"/>
    <p:sldId id="285" r:id="rId18"/>
    <p:sldId id="287" r:id="rId19"/>
    <p:sldId id="28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66"/>
    <a:srgbClr val="FF00FF"/>
    <a:srgbClr val="FF66FF"/>
    <a:srgbClr val="99FFCC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57" autoAdjust="0"/>
    <p:restoredTop sz="94660"/>
  </p:normalViewPr>
  <p:slideViewPr>
    <p:cSldViewPr>
      <p:cViewPr varScale="1">
        <p:scale>
          <a:sx n="66" d="100"/>
          <a:sy n="66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5CCE5-8E89-4919-8D8A-530596012B10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36D9-3DA6-4242-B17D-A115FFF39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6BCBA-4497-4C7C-B13C-B81AD9A0CDD4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C0A7A-4B13-4172-976C-64F7D7D7A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2EE84-EAD4-4C29-BE28-3F2E93FEA1D1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1590D-7A1B-4165-8D68-417B28C48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3B0E5-8454-4B48-A433-2D64FBA7DC7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A1C61-9D46-436B-8497-EED5242EA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33060-FABE-4A55-A760-55F1F9022987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8810-F32B-4152-B9D4-24CA40F85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5492F-E303-4D8E-B676-3E6A93628C45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AAD85-A361-4A4F-AD60-E222778A3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E618D-5301-44BA-A7F4-334BBA194F4B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48955-CF6F-457C-B392-EE2F7DCCA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668F-D5FF-4DEE-BD2A-9023E674D5E6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78C4-B353-46D8-8B8F-7D5A28F45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DDCF8-F724-4961-A99B-C73D0215503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48B2-77B7-4202-92FE-CB7D4EC4F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E7C02-7061-43B3-B74F-654FDFEA1765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1C1B1-1C2E-47DE-8CE9-68BC09A2D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25E72-0E77-49DA-B763-F4212E586AF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15E9B-849D-4D52-911D-AC376B93D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3D0B84-BBF7-42B6-9C19-381FE763771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3089B1-5B3B-482F-BDF0-B17BFC4C8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" descr="veni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268413"/>
            <a:ext cx="23034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5888"/>
            <a:ext cx="10810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1" descr="20090529_great_wall_8125-636x3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3141663"/>
            <a:ext cx="3538537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3" descr="0a1533f4e816ae368b6a7d158328d69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1233488"/>
            <a:ext cx="2663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5" descr="hram-groba-gospodnia-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2779713"/>
            <a:ext cx="266382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 descr="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80063" y="1052513"/>
            <a:ext cx="2808287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9" descr="70039677_picturecontentpid22f2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56325" y="2636838"/>
            <a:ext cx="251936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2" descr="karymsky2_2005-10-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4581525"/>
            <a:ext cx="2755900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4" descr="0_79e43_539b6ebf_ori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32138" y="4724400"/>
            <a:ext cx="2595562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6" descr="Достопримечательности в Афинах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51500" y="4598988"/>
            <a:ext cx="2808288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Заголовок 1"/>
          <p:cNvSpPr>
            <a:spLocks noGrp="1"/>
          </p:cNvSpPr>
          <p:nvPr>
            <p:ph type="ctrTitle"/>
          </p:nvPr>
        </p:nvSpPr>
        <p:spPr>
          <a:xfrm>
            <a:off x="1187450" y="188913"/>
            <a:ext cx="7019925" cy="11811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ВСЕМИРНОЕ НАСЛЕДИЕ</a:t>
            </a:r>
          </a:p>
        </p:txBody>
      </p:sp>
      <p:sp>
        <p:nvSpPr>
          <p:cNvPr id="21517" name="WordArt 13"/>
          <p:cNvSpPr>
            <a:spLocks noChangeArrowheads="1" noChangeShapeType="1" noTextEdit="1"/>
          </p:cNvSpPr>
          <p:nvPr/>
        </p:nvSpPr>
        <p:spPr bwMode="auto">
          <a:xfrm>
            <a:off x="2195513" y="3141663"/>
            <a:ext cx="4689475" cy="171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Monotype Corsiva"/>
              </a:rPr>
              <a:t>Презентацию подготовила</a:t>
            </a:r>
          </a:p>
          <a:p>
            <a:pPr algn="ctr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Monotype Corsiva"/>
              </a:rPr>
              <a:t>учитель начальных классов</a:t>
            </a:r>
          </a:p>
          <a:p>
            <a:pPr algn="ctr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Monotype Corsiva"/>
              </a:rPr>
              <a:t>Сафиуллина Э.В.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5" descr="1596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9425"/>
            <a:ext cx="9144000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/>
          </p:cNvSpPr>
          <p:nvPr/>
        </p:nvSpPr>
        <p:spPr bwMode="auto">
          <a:xfrm>
            <a:off x="0" y="0"/>
            <a:ext cx="9144000" cy="777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chemeClr val="folHlink"/>
                </a:solidFill>
              </a:rPr>
              <a:t>Национальный парк Серенгети (Танзания)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4932363" y="3716338"/>
            <a:ext cx="4140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FF"/>
                </a:solidFill>
              </a:rPr>
              <a:t>Как вы думаете </a:t>
            </a:r>
          </a:p>
          <a:p>
            <a:r>
              <a:rPr lang="ru-RU" b="1" i="1">
                <a:solidFill>
                  <a:srgbClr val="0000FF"/>
                </a:solidFill>
              </a:rPr>
              <a:t>в список, какого Всемирного наследия входит Национальный парк Серенгети?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 descr="167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914400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6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0000FF"/>
                </a:solidFill>
                <a:latin typeface="Arial" charset="0"/>
              </a:rPr>
              <a:t>Мавзолей Тадж-Махал (Индия)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11188" y="6021388"/>
            <a:ext cx="8316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ru-RU" b="1" i="1">
                <a:solidFill>
                  <a:srgbClr val="FFFF00"/>
                </a:solidFill>
              </a:rPr>
              <a:t>Как вы думаете в список, какого Всемирного наследия входит мавзолей Тадж-Махал?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5" descr="77398316_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719137"/>
          </a:xfrm>
        </p:spPr>
        <p:txBody>
          <a:bodyPr/>
          <a:lstStyle/>
          <a:p>
            <a:r>
              <a:rPr lang="ru-RU" sz="4000" smtClean="0">
                <a:solidFill>
                  <a:srgbClr val="FF00FF"/>
                </a:solidFill>
                <a:latin typeface="Arial" charset="0"/>
              </a:rPr>
              <a:t>Вулканы Камчатки (Россия)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34963" y="5805488"/>
            <a:ext cx="8340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buClr>
                <a:srgbClr val="000000"/>
              </a:buClr>
              <a:buFont typeface="Times New Roman" pitchFamily="18" charset="0"/>
              <a:buNone/>
            </a:pPr>
            <a:r>
              <a:rPr lang="ru-RU" b="1" i="1">
                <a:solidFill>
                  <a:schemeClr val="bg1"/>
                </a:solidFill>
              </a:rPr>
              <a:t>Как вы думаете в список, какого Всемирного наследия входят вулканы Камчатки?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5" descr="0_235c7_a975f7b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CC0066"/>
                </a:solidFill>
                <a:latin typeface="Arial" charset="0"/>
              </a:rPr>
              <a:t>Озеро Байкал (Россия)</a:t>
            </a: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179388" y="3357563"/>
            <a:ext cx="2663825" cy="3024187"/>
          </a:xfrm>
          <a:prstGeom prst="rect">
            <a:avLst/>
          </a:prstGeom>
          <a:solidFill>
            <a:srgbClr val="FFFF99">
              <a:alpha val="61960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600">
                <a:latin typeface="Times New Roman" pitchFamily="18" charset="0"/>
              </a:rPr>
              <a:t>Самое глубокое озеро на планете. Крупнейший природный резервуар</a:t>
            </a:r>
          </a:p>
          <a:p>
            <a:r>
              <a:rPr lang="ru-RU" sz="1600">
                <a:latin typeface="Times New Roman" pitchFamily="18" charset="0"/>
              </a:rPr>
              <a:t>пресной воды.</a:t>
            </a:r>
          </a:p>
          <a:p>
            <a:r>
              <a:rPr lang="ru-RU" sz="1600">
                <a:latin typeface="Times New Roman" pitchFamily="18" charset="0"/>
              </a:rPr>
              <a:t>Ширина озера – от 24 </a:t>
            </a:r>
          </a:p>
          <a:p>
            <a:r>
              <a:rPr lang="ru-RU" sz="1600">
                <a:latin typeface="Times New Roman" pitchFamily="18" charset="0"/>
              </a:rPr>
              <a:t>до 79 км; </a:t>
            </a:r>
          </a:p>
          <a:p>
            <a:r>
              <a:rPr lang="ru-RU" sz="1600">
                <a:latin typeface="Times New Roman" pitchFamily="18" charset="0"/>
              </a:rPr>
              <a:t>длина – 620 км;</a:t>
            </a:r>
          </a:p>
          <a:p>
            <a:r>
              <a:rPr lang="ru-RU" sz="1600">
                <a:latin typeface="Times New Roman" pitchFamily="18" charset="0"/>
              </a:rPr>
              <a:t>глубина – 744 м; </a:t>
            </a:r>
          </a:p>
          <a:p>
            <a:r>
              <a:rPr lang="ru-RU" sz="1600">
                <a:latin typeface="Times New Roman" pitchFamily="18" charset="0"/>
              </a:rPr>
              <a:t>самая глубокая точка – </a:t>
            </a:r>
          </a:p>
          <a:p>
            <a:r>
              <a:rPr lang="ru-RU" sz="1600">
                <a:latin typeface="Times New Roman" pitchFamily="18" charset="0"/>
              </a:rPr>
              <a:t>1642 м; </a:t>
            </a:r>
          </a:p>
          <a:p>
            <a:r>
              <a:rPr lang="ru-RU" sz="1600">
                <a:latin typeface="Times New Roman" pitchFamily="18" charset="0"/>
              </a:rPr>
              <a:t>прозрачность воды достигает 40 метров</a:t>
            </a:r>
            <a:endParaRPr lang="ru-RU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4356100" y="5589588"/>
            <a:ext cx="45720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ru-RU" b="1" i="1">
                <a:solidFill>
                  <a:schemeClr val="bg1"/>
                </a:solidFill>
              </a:rPr>
              <a:t>Как вы думаете</a:t>
            </a:r>
          </a:p>
          <a:p>
            <a:pPr lvl="1"/>
            <a:r>
              <a:rPr lang="ru-RU" b="1" i="1">
                <a:solidFill>
                  <a:schemeClr val="bg1"/>
                </a:solidFill>
              </a:rPr>
              <a:t>в список, какого Всемирного наследия входит озеро Байкал?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5" descr="moskovsky-kreml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C0066"/>
                </a:solidFill>
                <a:latin typeface="Arial" charset="0"/>
              </a:rPr>
              <a:t>Московский кремль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5" descr="es20740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79388" y="260350"/>
            <a:ext cx="8518525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CC0066"/>
                </a:solidFill>
                <a:latin typeface="Arial" charset="0"/>
              </a:rPr>
              <a:t>Пирамида Хеопса и Большой Сфинкс (Египет – страна 118 пирамид)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5" descr="View_from_Cairo_Tower_31march2007"/>
          <p:cNvPicPr>
            <a:picLocks noChangeAspect="1" noChangeArrowheads="1"/>
          </p:cNvPicPr>
          <p:nvPr/>
        </p:nvPicPr>
        <p:blipFill>
          <a:blip r:embed="rId2"/>
          <a:srcRect l="2063" b="5324"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47700"/>
          </a:xfrm>
        </p:spPr>
        <p:txBody>
          <a:bodyPr/>
          <a:lstStyle/>
          <a:p>
            <a:r>
              <a:rPr lang="ru-RU" sz="4000" b="1" smtClean="0">
                <a:solidFill>
                  <a:srgbClr val="CC0066"/>
                </a:solidFill>
              </a:rPr>
              <a:t>Река Нил в Каире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afiny"/>
          <p:cNvPicPr>
            <a:picLocks noChangeAspect="1" noChangeArrowheads="1"/>
          </p:cNvPicPr>
          <p:nvPr/>
        </p:nvPicPr>
        <p:blipFill>
          <a:blip r:embed="rId2"/>
          <a:srcRect l="78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5435600" cy="647700"/>
          </a:xfrm>
        </p:spPr>
        <p:txBody>
          <a:bodyPr/>
          <a:lstStyle/>
          <a:p>
            <a:r>
              <a:rPr lang="ru-RU" sz="4000" smtClean="0">
                <a:solidFill>
                  <a:srgbClr val="FFFF00"/>
                </a:solidFill>
              </a:rPr>
              <a:t>Храм Зевса (Греция)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6" descr="784px-Gran_Muralla_Xine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chemeClr val="hlink"/>
                </a:solidFill>
              </a:rPr>
              <a:t>Великая Китайская стена</a:t>
            </a:r>
          </a:p>
        </p:txBody>
      </p:sp>
      <p:sp>
        <p:nvSpPr>
          <p:cNvPr id="63491" name="Rectangle 12"/>
          <p:cNvSpPr>
            <a:spLocks/>
          </p:cNvSpPr>
          <p:nvPr/>
        </p:nvSpPr>
        <p:spPr bwMode="auto">
          <a:xfrm>
            <a:off x="0" y="1125538"/>
            <a:ext cx="91440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400" b="1">
                <a:solidFill>
                  <a:srgbClr val="0000FF"/>
                </a:solidFill>
                <a:latin typeface="Calibri" pitchFamily="34" charset="0"/>
              </a:rPr>
              <a:t>Строительство началось в </a:t>
            </a:r>
            <a:r>
              <a:rPr lang="en-US" sz="2400" b="1">
                <a:solidFill>
                  <a:srgbClr val="0000FF"/>
                </a:solidFill>
                <a:latin typeface="Calibri" pitchFamily="34" charset="0"/>
              </a:rPr>
              <a:t>III</a:t>
            </a:r>
            <a:r>
              <a:rPr lang="ru-RU" sz="2400" b="1">
                <a:solidFill>
                  <a:srgbClr val="0000FF"/>
                </a:solidFill>
                <a:latin typeface="Calibri" pitchFamily="34" charset="0"/>
              </a:rPr>
              <a:t> веке до н.э. и длилось 10 лет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00FF00"/>
              </a:gs>
              <a:gs pos="100000">
                <a:srgbClr val="0000FF"/>
              </a:gs>
            </a:gsLst>
            <a:lin ang="0" scaled="1"/>
          </a:gradFill>
          <a:ln w="76200" cmpd="tri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5400">
              <a:solidFill>
                <a:srgbClr val="FF0000"/>
              </a:solidFill>
            </a:endParaRPr>
          </a:p>
          <a:p>
            <a:pPr algn="ctr"/>
            <a:endParaRPr lang="ru-RU" sz="5400">
              <a:solidFill>
                <a:srgbClr val="FF0000"/>
              </a:solidFill>
            </a:endParaRPr>
          </a:p>
          <a:p>
            <a:pPr algn="ctr"/>
            <a:endParaRPr lang="ru-RU" sz="5400">
              <a:solidFill>
                <a:srgbClr val="FF0000"/>
              </a:solidFill>
            </a:endParaRPr>
          </a:p>
          <a:p>
            <a:pPr algn="ctr"/>
            <a:r>
              <a:rPr lang="ru-RU" sz="5400">
                <a:solidFill>
                  <a:srgbClr val="FF0000"/>
                </a:solidFill>
                <a:latin typeface="Times New Roman" pitchFamily="18" charset="0"/>
              </a:rPr>
              <a:t>СПАСИБО ЗА ВНИМАНИЕ!</a:t>
            </a:r>
            <a:endParaRPr lang="ru-RU" sz="5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Oval 3"/>
          <p:cNvSpPr>
            <a:spLocks noChangeArrowheads="1"/>
          </p:cNvSpPr>
          <p:nvPr/>
        </p:nvSpPr>
        <p:spPr bwMode="auto">
          <a:xfrm>
            <a:off x="900113" y="1412875"/>
            <a:ext cx="7651750" cy="3814763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Char char="•"/>
            </a:pPr>
            <a:endParaRPr lang="ru-RU" sz="900" b="1" i="1">
              <a:latin typeface="Times New Roman" pitchFamily="18" charset="0"/>
            </a:endParaRPr>
          </a:p>
          <a:p>
            <a:pPr>
              <a:buFont typeface="Times New Roman" pitchFamily="18" charset="0"/>
              <a:buChar char="•"/>
            </a:pPr>
            <a:endParaRPr lang="ru-RU" sz="2800" b="1" i="1"/>
          </a:p>
          <a:p>
            <a:pPr>
              <a:buFont typeface="Times New Roman" pitchFamily="18" charset="0"/>
              <a:buChar char="•"/>
            </a:pPr>
            <a:r>
              <a:rPr lang="ru-RU" sz="2800" b="1" i="1">
                <a:latin typeface="Times New Roman" pitchFamily="18" charset="0"/>
              </a:rPr>
              <a:t> Почему возникла идея создания списка Всемирного наследия?</a:t>
            </a:r>
            <a:endParaRPr lang="ru-RU" sz="900" b="1" i="1">
              <a:latin typeface="Times New Roman" pitchFamily="18" charset="0"/>
            </a:endParaRPr>
          </a:p>
          <a:p>
            <a:pPr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Oval 3"/>
          <p:cNvSpPr>
            <a:spLocks noChangeArrowheads="1"/>
          </p:cNvSpPr>
          <p:nvPr/>
        </p:nvSpPr>
        <p:spPr bwMode="auto">
          <a:xfrm>
            <a:off x="900113" y="1412875"/>
            <a:ext cx="7651750" cy="3814763"/>
          </a:xfrm>
          <a:prstGeom prst="ellipse">
            <a:avLst/>
          </a:prstGeom>
          <a:gradFill rotWithShape="1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Char char="•"/>
            </a:pPr>
            <a:endParaRPr lang="ru-RU" sz="900" b="1" i="1">
              <a:latin typeface="Times New Roman" pitchFamily="18" charset="0"/>
            </a:endParaRPr>
          </a:p>
          <a:p>
            <a:pPr>
              <a:buFont typeface="Times New Roman" pitchFamily="18" charset="0"/>
              <a:buNone/>
            </a:pPr>
            <a:endParaRPr lang="ru-RU" sz="2800" b="1" i="1"/>
          </a:p>
          <a:p>
            <a:pPr algn="ctr">
              <a:buFont typeface="Times New Roman" pitchFamily="18" charset="0"/>
              <a:buChar char="•"/>
            </a:pPr>
            <a:r>
              <a:rPr lang="ru-RU" sz="2800" b="1" i="1">
                <a:latin typeface="Times New Roman" pitchFamily="18" charset="0"/>
              </a:rPr>
              <a:t> Что входит в состав</a:t>
            </a:r>
            <a:r>
              <a:rPr lang="ru-RU" sz="2800" b="1" i="1"/>
              <a:t> Списка Всемирного наследия</a:t>
            </a:r>
            <a:r>
              <a:rPr lang="ru-RU" sz="2800" b="1" i="1">
                <a:latin typeface="Times New Roman" pitchFamily="18" charset="0"/>
              </a:rPr>
              <a:t>?</a:t>
            </a:r>
          </a:p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1403350" y="4868863"/>
            <a:ext cx="6264275" cy="1281112"/>
          </a:xfrm>
          <a:solidFill>
            <a:srgbClr val="00FF00"/>
          </a:solidFill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</a:rPr>
              <a:t>Эмблема Всемирного наследия</a:t>
            </a:r>
            <a:r>
              <a:rPr lang="ru-RU" sz="2700" b="1" smtClean="0">
                <a:solidFill>
                  <a:srgbClr val="FF0000"/>
                </a:solidFill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solidFill>
                  <a:schemeClr val="hlink"/>
                </a:solidFill>
              </a:rPr>
              <a:t>Круг символизирует природу,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solidFill>
                  <a:schemeClr val="hlink"/>
                </a:solidFill>
              </a:rPr>
              <a:t>а квадрат в центре – творение  человека.</a:t>
            </a:r>
          </a:p>
          <a:p>
            <a:pPr marL="0" indent="0" eaLnBrk="1" hangingPunct="1">
              <a:lnSpc>
                <a:spcPct val="80000"/>
              </a:lnSpc>
            </a:pPr>
            <a:endParaRPr lang="ru-RU" sz="2700" smtClean="0"/>
          </a:p>
        </p:txBody>
      </p:sp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971550" y="5445125"/>
            <a:ext cx="7200900" cy="935038"/>
          </a:xfrm>
          <a:prstGeom prst="rect">
            <a:avLst/>
          </a:prstGeom>
          <a:gradFill rotWithShape="1">
            <a:gsLst>
              <a:gs pos="0">
                <a:srgbClr val="00FF00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>
                <a:latin typeface="Times New Roman" pitchFamily="18" charset="0"/>
              </a:rPr>
              <a:t>Что символизирует круг в эмблеме?</a:t>
            </a:r>
          </a:p>
          <a:p>
            <a:pPr algn="ctr"/>
            <a:r>
              <a:rPr lang="ru-RU" sz="2800">
                <a:solidFill>
                  <a:schemeClr val="bg1"/>
                </a:solidFill>
                <a:latin typeface="Times New Roman" pitchFamily="18" charset="0"/>
              </a:rPr>
              <a:t>Что символизирует квадрат внутри круга?</a:t>
            </a:r>
            <a:endParaRPr lang="ru-RU" sz="2800">
              <a:solidFill>
                <a:schemeClr val="bg1"/>
              </a:solidFill>
            </a:endParaRPr>
          </a:p>
        </p:txBody>
      </p:sp>
      <p:pic>
        <p:nvPicPr>
          <p:cNvPr id="24579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0"/>
            <a:ext cx="4999038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60350"/>
            <a:ext cx="446405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357563"/>
            <a:ext cx="378142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159125"/>
            <a:ext cx="3651250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34950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Line 6"/>
          <p:cNvSpPr>
            <a:spLocks noChangeShapeType="1"/>
          </p:cNvSpPr>
          <p:nvPr/>
        </p:nvSpPr>
        <p:spPr bwMode="auto">
          <a:xfrm>
            <a:off x="6372225" y="2492375"/>
            <a:ext cx="936625" cy="936625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Line 8"/>
          <p:cNvSpPr>
            <a:spLocks noChangeShapeType="1"/>
          </p:cNvSpPr>
          <p:nvPr/>
        </p:nvSpPr>
        <p:spPr bwMode="auto">
          <a:xfrm flipH="1">
            <a:off x="1835150" y="2420938"/>
            <a:ext cx="865188" cy="10795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538163" y="0"/>
            <a:ext cx="7921625" cy="647700"/>
          </a:xfrm>
        </p:spPr>
        <p:txBody>
          <a:bodyPr/>
          <a:lstStyle/>
          <a:p>
            <a:r>
              <a:rPr lang="ru-RU" sz="4000" b="1" smtClean="0">
                <a:solidFill>
                  <a:schemeClr val="tx2"/>
                </a:solidFill>
                <a:latin typeface="Arial" charset="0"/>
              </a:rPr>
              <a:t>Храм Абу-Симбеле (Египет)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95288" y="6027738"/>
            <a:ext cx="820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Как вы думаете в список, какого Всемирного наследия входит храм</a:t>
            </a:r>
          </a:p>
          <a:p>
            <a:r>
              <a:rPr lang="ru-RU" b="1" i="1"/>
              <a:t> Абу-Сембеле?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5" descr="b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3"/>
          </a:xfrm>
          <a:solidFill>
            <a:srgbClr val="99CCFF"/>
          </a:solidFill>
        </p:spPr>
        <p:txBody>
          <a:bodyPr/>
          <a:lstStyle/>
          <a:p>
            <a:r>
              <a:rPr lang="ru-RU" sz="4000" smtClean="0">
                <a:latin typeface="Arial" charset="0"/>
              </a:rPr>
              <a:t>Деревянные церкви Кижи (Россия)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79388" y="5956300"/>
            <a:ext cx="8713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ru-RU" b="1" i="1">
                <a:solidFill>
                  <a:srgbClr val="FFFF00"/>
                </a:solidFill>
              </a:rPr>
              <a:t>Как вы думаете в список, какого Всемирного наследия входят деревянные церкви Кижи?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Большой каньон (США)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23850" y="5949950"/>
            <a:ext cx="8424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FF00"/>
                </a:solidFill>
              </a:rPr>
              <a:t>Как вы думаетев список, какого Всемирного наследия входит Большой каньон?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 descr="italy-venezia-yev07vyby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150"/>
            <a:ext cx="914400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725"/>
          </a:xfrm>
          <a:solidFill>
            <a:srgbClr val="0000FF"/>
          </a:solidFill>
        </p:spPr>
        <p:txBody>
          <a:bodyPr/>
          <a:lstStyle/>
          <a:p>
            <a:r>
              <a:rPr lang="ru-RU" sz="4000" smtClean="0">
                <a:solidFill>
                  <a:schemeClr val="bg1"/>
                </a:solidFill>
                <a:latin typeface="Arial" charset="0"/>
              </a:rPr>
              <a:t>Венеция (Италия)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611188" y="6021388"/>
            <a:ext cx="8137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/>
            <a:r>
              <a:rPr lang="ru-RU" b="1" i="1">
                <a:solidFill>
                  <a:srgbClr val="FFFF00"/>
                </a:solidFill>
              </a:rPr>
              <a:t>Как вы думаетев список, какого Всемирного наследия входит Венеция?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FF"/>
      </a:lt1>
      <a:dk2>
        <a:srgbClr val="1F497D"/>
      </a:dk2>
      <a:lt2>
        <a:srgbClr val="E6F650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1F497D"/>
        </a:dk2>
        <a:lt2>
          <a:srgbClr val="E6F650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218</Words>
  <Application>Microsoft Office PowerPoint</Application>
  <PresentationFormat>Экран (4:3)</PresentationFormat>
  <Paragraphs>50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ВСЕМИРНОЕ НАСЛЕДИЕ</vt:lpstr>
      <vt:lpstr>Слайд 2</vt:lpstr>
      <vt:lpstr>Слайд 3</vt:lpstr>
      <vt:lpstr>Слайд 4</vt:lpstr>
      <vt:lpstr>Слайд 5</vt:lpstr>
      <vt:lpstr>Храм Абу-Симбеле (Египет)</vt:lpstr>
      <vt:lpstr>Деревянные церкви Кижи (Россия)</vt:lpstr>
      <vt:lpstr>Большой каньон (США)</vt:lpstr>
      <vt:lpstr>Венеция (Италия)</vt:lpstr>
      <vt:lpstr>Слайд 10</vt:lpstr>
      <vt:lpstr>Мавзолей Тадж-Махал (Индия)</vt:lpstr>
      <vt:lpstr>Вулканы Камчатки (Россия)</vt:lpstr>
      <vt:lpstr>Озеро Байкал (Россия)</vt:lpstr>
      <vt:lpstr>Московский кремль</vt:lpstr>
      <vt:lpstr>Пирамида Хеопса и Большой Сфинкс (Египет – страна 118 пирамид)</vt:lpstr>
      <vt:lpstr>Река Нил в Каире</vt:lpstr>
      <vt:lpstr>Храм Зевса (Греция)</vt:lpstr>
      <vt:lpstr>Великая Китайская стена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ВСЕМИРНОЕ НАСЛЕДИЕ</dc:title>
  <dc:creator>Admin</dc:creator>
  <cp:lastModifiedBy>User</cp:lastModifiedBy>
  <cp:revision>83</cp:revision>
  <dcterms:created xsi:type="dcterms:W3CDTF">2014-04-06T11:02:38Z</dcterms:created>
  <dcterms:modified xsi:type="dcterms:W3CDTF">2015-06-15T19:11:49Z</dcterms:modified>
</cp:coreProperties>
</file>